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42</c:v>
                </c:pt>
                <c:pt idx="2">
                  <c:v>46</c:v>
                </c:pt>
                <c:pt idx="3">
                  <c:v>40</c:v>
                </c:pt>
                <c:pt idx="4">
                  <c:v>49</c:v>
                </c:pt>
                <c:pt idx="5">
                  <c:v>45</c:v>
                </c:pt>
                <c:pt idx="6">
                  <c:v>49</c:v>
                </c:pt>
                <c:pt idx="7">
                  <c:v>50</c:v>
                </c:pt>
                <c:pt idx="8">
                  <c:v>42</c:v>
                </c:pt>
                <c:pt idx="9">
                  <c:v>43</c:v>
                </c:pt>
                <c:pt idx="10">
                  <c:v>44</c:v>
                </c:pt>
                <c:pt idx="11">
                  <c:v>44</c:v>
                </c:pt>
                <c:pt idx="12">
                  <c:v>43</c:v>
                </c:pt>
                <c:pt idx="13">
                  <c:v>46</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32</c:v>
                </c:pt>
                <c:pt idx="2">
                  <c:v>31</c:v>
                </c:pt>
                <c:pt idx="3">
                  <c:v>33</c:v>
                </c:pt>
                <c:pt idx="4">
                  <c:v>34</c:v>
                </c:pt>
                <c:pt idx="5">
                  <c:v>28</c:v>
                </c:pt>
                <c:pt idx="6">
                  <c:v>25</c:v>
                </c:pt>
                <c:pt idx="7">
                  <c:v>25</c:v>
                </c:pt>
                <c:pt idx="8">
                  <c:v>28</c:v>
                </c:pt>
                <c:pt idx="9">
                  <c:v>33</c:v>
                </c:pt>
                <c:pt idx="10">
                  <c:v>34</c:v>
                </c:pt>
                <c:pt idx="11">
                  <c:v>34</c:v>
                </c:pt>
                <c:pt idx="12">
                  <c:v>28</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45</c:v>
                </c:pt>
                <c:pt idx="2">
                  <c:v>46</c:v>
                </c:pt>
                <c:pt idx="3">
                  <c:v>40</c:v>
                </c:pt>
                <c:pt idx="4">
                  <c:v>45</c:v>
                </c:pt>
                <c:pt idx="5">
                  <c:v>49</c:v>
                </c:pt>
                <c:pt idx="6">
                  <c:v>50</c:v>
                </c:pt>
                <c:pt idx="7">
                  <c:v>49</c:v>
                </c:pt>
                <c:pt idx="8">
                  <c:v>42</c:v>
                </c:pt>
                <c:pt idx="9">
                  <c:v>43</c:v>
                </c:pt>
                <c:pt idx="10">
                  <c:v>48</c:v>
                </c:pt>
                <c:pt idx="11">
                  <c:v>47</c:v>
                </c:pt>
                <c:pt idx="12">
                  <c:v>44</c:v>
                </c:pt>
                <c:pt idx="13">
                  <c:v>42</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28</c:v>
                </c:pt>
                <c:pt idx="2">
                  <c:v>28</c:v>
                </c:pt>
                <c:pt idx="3">
                  <c:v>31</c:v>
                </c:pt>
                <c:pt idx="4">
                  <c:v>35</c:v>
                </c:pt>
                <c:pt idx="5">
                  <c:v>25</c:v>
                </c:pt>
                <c:pt idx="6">
                  <c:v>32</c:v>
                </c:pt>
                <c:pt idx="7">
                  <c:v>34</c:v>
                </c:pt>
                <c:pt idx="8">
                  <c:v>34</c:v>
                </c:pt>
                <c:pt idx="9">
                  <c:v>25</c:v>
                </c:pt>
                <c:pt idx="10">
                  <c:v>27</c:v>
                </c:pt>
                <c:pt idx="11">
                  <c:v>35</c:v>
                </c:pt>
                <c:pt idx="12">
                  <c:v>25</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46</c:v>
                </c:pt>
                <c:pt idx="2">
                  <c:v>41</c:v>
                </c:pt>
                <c:pt idx="3">
                  <c:v>42</c:v>
                </c:pt>
                <c:pt idx="4">
                  <c:v>46</c:v>
                </c:pt>
                <c:pt idx="5">
                  <c:v>44</c:v>
                </c:pt>
                <c:pt idx="6">
                  <c:v>41</c:v>
                </c:pt>
                <c:pt idx="7">
                  <c:v>46</c:v>
                </c:pt>
                <c:pt idx="8">
                  <c:v>50</c:v>
                </c:pt>
                <c:pt idx="9">
                  <c:v>40</c:v>
                </c:pt>
                <c:pt idx="10">
                  <c:v>44</c:v>
                </c:pt>
                <c:pt idx="11">
                  <c:v>42</c:v>
                </c:pt>
                <c:pt idx="12">
                  <c:v>50</c:v>
                </c:pt>
                <c:pt idx="13">
                  <c:v>44</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31</c:v>
                </c:pt>
                <c:pt idx="2">
                  <c:v>26</c:v>
                </c:pt>
                <c:pt idx="3">
                  <c:v>34</c:v>
                </c:pt>
                <c:pt idx="4">
                  <c:v>34</c:v>
                </c:pt>
                <c:pt idx="5">
                  <c:v>30</c:v>
                </c:pt>
                <c:pt idx="6">
                  <c:v>35</c:v>
                </c:pt>
                <c:pt idx="7">
                  <c:v>27</c:v>
                </c:pt>
                <c:pt idx="8">
                  <c:v>34</c:v>
                </c:pt>
                <c:pt idx="9">
                  <c:v>35</c:v>
                </c:pt>
                <c:pt idx="10">
                  <c:v>28</c:v>
                </c:pt>
                <c:pt idx="11">
                  <c:v>30</c:v>
                </c:pt>
                <c:pt idx="12">
                  <c:v>29</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foreseeing an impressive expansion with a forecasted CAGR of 6.5% from 2019-2023, leading to a projected valuation of significant millions by 2032. This growth is primarily driven by advancing technology and growing consumer demand worldwide. Between 2023 and 2032, the market expects to see further expeditious growth, driven by continuous product innovations, technological advancements and the expanding use of computers across various sectors. Though competition is fierce with key players holding a substantial market share, there is a promising expected growth rate; this is fueled by an increase in disposable incomes and the rising prevalence of computers in developing countries. All these components spell out excellent opportunities for revenue expansion, posing a robust future for the global market of computers.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constant innovation in technology is one of the most vital enablers of the global computer market. The incorporation of advanced features such as Artificial Intelligence, Machine Learning, IoT, and Cloud computing are pushing the boundaries, providing faster and more efficient devices. Consumers' increasing demand for advanced technologies that offer superior user experience, high-speed processing power and multi-tasking ability is spurring this growth further. The development of Quantum Computing and Edge Computing is expected to create new opportunities for market expansion.
Rapid digitization and increase in remote work: Unprecedented growth in digitization and a shift towards remote working arrangements, accelerated by the COVID-19 pandemic, have significantly enabled the global computer market. With the increasing dependence on computers for professional and personal use, the demand for devices that offer higher productivity, security, and flexibility is growing. Thus, manufacturers and software developers are constantly developing new products and software systems targeting these specific consumer needs, thereby driving the growth of the global computer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sector, comprising of high-performance computing solutions, is becoming a fundamental driver for the global computer market. This expansion is mainly due to the increased demand for advanced computing infrastructure by various industries such as healthcare, finance, and information technology. The growing incorporation of advanced algorithms and massive datasets necessitates high-speed computational abilities offered by Type_1 industry, hence, triggering substantial growth in the global market of computers.
The rise in technology adoption across the globe, for tasks such as data storage, analysis and processing, and developing advanced systems, continues to rise, and Type_1 industry is at the forefront of this progress. Enhanced computational performance, greater scalability, and improved utility are some of the benefits offered by Type_1 industry that significantly boost the global computer market. Additionally, advancements in the Type_1 sector, such as the development of quantum computing, also promises significant growth opportunities for the computer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market for computers is witnessing tremendous growth due to increased digitalization. However, high initial investment and setup costs are emerging as significant barriers. Purchasing high-tech computers and establishing an advanced computing environment require significant financial resources, which can deter potential investors and small-scale businesses. Such a large initial capital requirement is a hurdle towards the market's widespread expansion, particularly in developing economies where the availability of resources is restricted.
Moreover, the cost of maintaining and upgrading advanced computer systems is also heavy. Costs do not end with setup and purchase: continuous investment for updates, software licenses, and cybersecurity add to the capital drain. These substantial costs limit the ability of many companies to fully embrace the computer revolution. This can slow the global computer market's growth trajectory, overshadowing the significant potential benefits it can deliver in terms of operational efficiency and productivity.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137,000 (2020)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April 1, 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April 1, 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137,000 (2020)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specializes in consumer electronics, computer software, and online services. Steve Jobs, Steve Wozniak, and Ronald Wayne established Apple. It's widely known for its flagship products, such as the iPhone, Mac PC, iPad, and Apple Watch. Besides, it also provides services like the iTunes Store, the App Store, Apple Music, and iCloud. Apple's software includes the iOS, iPadOS, macOS, and WatchOS operating systems. The company stands at the forefront of the technology industry and contributes significantly to the evolution of innovative technology. Apple's motto 'Think Different' has given the tech world unique products that combine sleek design and ease of use.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kj2</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2mas</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7.1. Point_2.1</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8.1.1. US</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8.1.2. Canada</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8.2.1. UK</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310896">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310896">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8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10896">
                <a:tc>
                  <a:txBody>
                    <a:bodyPr/>
                    <a:lstStyle/>
                    <a:p>
                      <a:pPr>
                        <a:defRPr sz="1100" b="0">
                          <a:solidFill>
                            <a:srgbClr val="000000"/>
                          </a:solidFill>
                          <a:latin typeface="Calibri"/>
                        </a:defRPr>
                      </a:pPr>
                      <a:r>
                        <a:t>                    8.4.1. Brazil</a:t>
                      </a:r>
                    </a:p>
                  </a:txBody>
                  <a:tcPr>
                    <a:noFill/>
                    <a:lnL>
                      <a:noFill/>
                    </a:lnL>
                    <a:lnR>
                      <a:noFill/>
                    </a:lnR>
                    <a:lnT>
                      <a:noFill/>
                    </a:lnT>
                    <a:lnB>
                      <a:noFill/>
                    </a:lnB>
                  </a:tcPr>
                </a:tc>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8.4.2. Mexico</a:t>
                      </a:r>
                    </a:p>
                  </a:txBody>
                  <a:tcPr>
                    <a:noFill/>
                    <a:lnL>
                      <a:noFill/>
                    </a:lnL>
                    <a:lnR>
                      <a:noFill/>
                    </a:lnR>
                    <a:lnT>
                      <a:noFill/>
                    </a:lnT>
                    <a:lnB>
                      <a:noFill/>
                    </a:lnB>
                  </a:tcPr>
                </a:tc>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r>
              <a:tr h="310896">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c>
                  <a:txBody>
                    <a:bodyPr/>
                    <a:lstStyle/>
                    <a:p>
                      <a:pPr>
                        <a:defRPr sz="1100" b="0">
                          <a:solidFill>
                            <a:srgbClr val="000000"/>
                          </a:solidFill>
                          <a:latin typeface="Calibri"/>
                        </a:defRPr>
                      </a:pPr>
                      <a:r>
                        <a:t>          10.4. Lenovo Group Limited</a:t>
                      </a:r>
                    </a:p>
                  </a:txBody>
                  <a:tcPr>
                    <a:noFill/>
                    <a:lnL>
                      <a:noFill/>
                    </a:lnL>
                    <a:lnR>
                      <a:noFill/>
                    </a:lnR>
                    <a:lnT>
                      <a:noFill/>
                    </a:lnT>
                    <a:lnB>
                      <a:noFill/>
                    </a:lnB>
                  </a:tcPr>
                </a:tc>
              </a:tr>
              <a:tr h="310896">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c>
                  <a:txBody>
                    <a:bodyPr/>
                    <a:lstStyle/>
                    <a:p>
                      <a:pPr>
                        <a:defRPr sz="1100" b="0">
                          <a:solidFill>
                            <a:srgbClr val="000000"/>
                          </a:solidFill>
                          <a:latin typeface="Calibri"/>
                        </a:defRPr>
                      </a:pPr>
                      <a:r>
                        <a:t>          10.5. Hewlett-Packard Enterprise</a:t>
                      </a:r>
                    </a:p>
                  </a:txBody>
                  <a:tcPr>
                    <a:noFill/>
                    <a:lnL>
                      <a:noFill/>
                    </a:lnL>
                    <a:lnR>
                      <a:noFill/>
                    </a:lnR>
                    <a:lnT>
                      <a:noFill/>
                    </a:lnT>
                    <a:lnB>
                      <a:noFill/>
                    </a:lnB>
                  </a:tcPr>
                </a:tc>
              </a:tr>
              <a:tr h="310896">
                <a:tc>
                  <a:txBody>
                    <a:bodyPr/>
                    <a:lstStyle/>
                    <a:p>
                      <a:pPr>
                        <a:defRPr sz="1100" b="0">
                          <a:solidFill>
                            <a:srgbClr val="000000"/>
                          </a:solidFill>
                          <a:latin typeface="Calibri"/>
                        </a:defRPr>
                      </a:pPr>
                      <a:r>
                        <a:t>                    8.5.1. GCC Countries</a:t>
                      </a:r>
                    </a:p>
                  </a:txBody>
                  <a:tcPr>
                    <a:noFill/>
                    <a:lnL>
                      <a:noFill/>
                    </a:lnL>
                    <a:lnR>
                      <a:noFill/>
                    </a:lnR>
                    <a:lnT>
                      <a:noFill/>
                    </a:lnT>
                    <a:lnB>
                      <a:noFill/>
                    </a:lnB>
                  </a:tcPr>
                </a:tc>
                <a:tc>
                  <a:txBody>
                    <a:bodyPr/>
                    <a:lstStyle/>
                    <a:p>
                      <a:pPr>
                        <a:defRPr sz="1100" b="0">
                          <a:solidFill>
                            <a:srgbClr val="000000"/>
                          </a:solidFill>
                          <a:latin typeface="Calibri"/>
                        </a:defRPr>
                      </a:pPr>
                      <a:r>
                        <a:t>          10.6. Huawei Technologies Co. Ltd.</a:t>
                      </a:r>
                    </a:p>
                  </a:txBody>
                  <a:tcPr>
                    <a:noFill/>
                    <a:lnL>
                      <a:noFill/>
                    </a:lnL>
                    <a:lnR>
                      <a:noFill/>
                    </a:lnR>
                    <a:lnT>
                      <a:noFill/>
                    </a:lnT>
                    <a:lnB>
                      <a:noFill/>
                    </a:lnB>
                  </a:tcPr>
                </a:tc>
              </a:tr>
              <a:tr h="310896">
                <a:tc>
                  <a:txBody>
                    <a:bodyPr/>
                    <a:lstStyle/>
                    <a:p>
                      <a:pPr>
                        <a:defRPr sz="1100" b="0">
                          <a:solidFill>
                            <a:srgbClr val="000000"/>
                          </a:solidFill>
                          <a:latin typeface="Calibri"/>
                        </a:defRPr>
                      </a:pPr>
                      <a:r>
                        <a:t>                    8.5.2. South Africa</a:t>
                      </a:r>
                    </a:p>
                  </a:txBody>
                  <a:tcPr>
                    <a:noFill/>
                    <a:lnL>
                      <a:noFill/>
                    </a:lnL>
                    <a:lnR>
                      <a:noFill/>
                    </a:lnR>
                    <a:lnT>
                      <a:noFill/>
                    </a:lnT>
                    <a:lnB>
                      <a:noFill/>
                    </a:lnB>
                  </a:tcPr>
                </a:tc>
                <a:tc>
                  <a:txBody>
                    <a:bodyPr/>
                    <a:lstStyle/>
                    <a:p>
                      <a:pPr>
                        <a:defRPr sz="1100" b="0">
                          <a:solidFill>
                            <a:srgbClr val="000000"/>
                          </a:solidFill>
                          <a:latin typeface="Calibri"/>
                        </a:defRPr>
                      </a:pPr>
                      <a:r>
                        <a:t>          10.7. ASUS Computers Inc.</a:t>
                      </a:r>
                    </a:p>
                  </a:txBody>
                  <a:tcPr>
                    <a:noFill/>
                    <a:lnL>
                      <a:noFill/>
                    </a:lnL>
                    <a:lnR>
                      <a:noFill/>
                    </a:lnR>
                    <a:lnT>
                      <a:noFill/>
                    </a:lnT>
                    <a:lnB>
                      <a:noFill/>
                    </a:lnB>
                  </a:tcPr>
                </a:tc>
              </a:tr>
              <a:tr h="310896">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10.8. Acer Inc.</a:t>
                      </a:r>
                    </a:p>
                  </a:txBody>
                  <a:tcPr>
                    <a:noFill/>
                    <a:lnL>
                      <a:noFill/>
                    </a:lnL>
                    <a:lnR>
                      <a:noFill/>
                    </a:lnR>
                    <a:lnT>
                      <a:noFill/>
                    </a:lnT>
                    <a:lnB>
                      <a:noFill/>
                    </a:lnB>
                  </a:tcPr>
                </a:tc>
              </a:tr>
              <a:tr h="310896">
                <a:tc>
                  <a:txBody>
                    <a:bodyPr/>
                    <a:lstStyle/>
                    <a:p>
                      <a:pPr>
                        <a:defRPr sz="1100" b="1">
                          <a:solidFill>
                            <a:srgbClr val="7030A0"/>
                          </a:solidFill>
                          <a:latin typeface="Calibri"/>
                        </a:defRPr>
                      </a:pPr>
                      <a:r>
                        <a:t>9. Competitive Dashboard</a:t>
                      </a:r>
                    </a:p>
                  </a:txBody>
                  <a:tcPr>
                    <a:noFill/>
                    <a:lnL>
                      <a:noFill/>
                    </a:lnL>
                    <a:lnR>
                      <a:noFill/>
                    </a:lnR>
                    <a:lnT>
                      <a:noFill/>
                    </a:lnT>
                    <a:lnB>
                      <a:noFill/>
                    </a:lnB>
                  </a:tcPr>
                </a:tc>
                <a:tc>
                  <a:txBody>
                    <a:bodyPr/>
                    <a:lstStyle/>
                    <a:p>
                      <a:pPr>
                        <a:defRPr sz="1100" b="0">
                          <a:solidFill>
                            <a:srgbClr val="000000"/>
                          </a:solidFill>
                          <a:latin typeface="Calibri"/>
                        </a:defRPr>
                      </a:pPr>
                      <a:r>
                        <a:t>          10.9. Sony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10.10. IBM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